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9"/>
  </p:notesMasterIdLst>
  <p:handoutMasterIdLst>
    <p:handoutMasterId r:id="rId10"/>
  </p:handoutMasterIdLst>
  <p:sldIdLst>
    <p:sldId id="269" r:id="rId2"/>
    <p:sldId id="256" r:id="rId3"/>
    <p:sldId id="257" r:id="rId4"/>
    <p:sldId id="259" r:id="rId5"/>
    <p:sldId id="1102" r:id="rId6"/>
    <p:sldId id="3747" r:id="rId7"/>
    <p:sldId id="3714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79"/>
    <a:srgbClr val="41B7C8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63" autoAdjust="0"/>
    <p:restoredTop sz="71721"/>
  </p:normalViewPr>
  <p:slideViewPr>
    <p:cSldViewPr snapToGrid="0">
      <p:cViewPr varScale="1">
        <p:scale>
          <a:sx n="52" d="100"/>
          <a:sy n="52" d="100"/>
        </p:scale>
        <p:origin x="11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_clausen\Documents\Communities%20of%20Ocean%20Action\COA7%20Coordination\Copy%20of%20VC_COA7_Survey_Results_24Aug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_clausen\Documents\Communities%20of%20Ocean%20Action\COA7%20Coordination\Copy%20of%20VC_COA7_Survey_Results_24Aug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_clausen\Documents\Communities%20of%20Ocean%20Action\COA7%20Coordination\Copy%20of%20VC_COA7_Survey_Results_24Aug20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_clausen\Documents\Communities%20of%20Ocean%20Action\COA7%20Coordination\Copy%20of%20VC_COA7_Survey_Results_24Aug202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000" dirty="0"/>
              <a:t>How </a:t>
            </a:r>
            <a:r>
              <a:rPr lang="fr-FR" sz="2000" dirty="0" err="1"/>
              <a:t>well</a:t>
            </a:r>
            <a:r>
              <a:rPr lang="fr-FR" sz="2000" dirty="0"/>
              <a:t> </a:t>
            </a:r>
            <a:r>
              <a:rPr lang="fr-FR" sz="2000" dirty="0" err="1"/>
              <a:t>did</a:t>
            </a:r>
            <a:r>
              <a:rPr lang="fr-FR" sz="2000" dirty="0"/>
              <a:t> COA7</a:t>
            </a:r>
            <a:r>
              <a:rPr lang="fr-FR" sz="2000" baseline="0" dirty="0"/>
              <a:t> help </a:t>
            </a:r>
            <a:r>
              <a:rPr lang="fr-FR" sz="2000" baseline="0" dirty="0" err="1"/>
              <a:t>VCs</a:t>
            </a:r>
            <a:r>
              <a:rPr lang="fr-FR" sz="2000" baseline="0" dirty="0"/>
              <a:t> </a:t>
            </a:r>
            <a:r>
              <a:rPr lang="fr-FR" sz="2000" dirty="0"/>
              <a:t>to </a:t>
            </a:r>
            <a:r>
              <a:rPr lang="fr-FR" sz="2000" dirty="0" err="1"/>
              <a:t>collaborate</a:t>
            </a:r>
            <a:r>
              <a:rPr lang="fr-FR" sz="2000" dirty="0"/>
              <a:t>,</a:t>
            </a:r>
            <a:r>
              <a:rPr lang="fr-FR" sz="2000" baseline="0" dirty="0"/>
              <a:t> support VC </a:t>
            </a:r>
            <a:r>
              <a:rPr lang="fr-FR" sz="2000" baseline="0" dirty="0" err="1"/>
              <a:t>holders</a:t>
            </a:r>
            <a:r>
              <a:rPr lang="fr-FR" sz="2000" baseline="0" dirty="0"/>
              <a:t>, and </a:t>
            </a:r>
            <a:r>
              <a:rPr lang="fr-FR" sz="2000" baseline="0" dirty="0" err="1"/>
              <a:t>generate</a:t>
            </a:r>
            <a:r>
              <a:rPr lang="fr-FR" sz="2000" baseline="0" dirty="0"/>
              <a:t> new </a:t>
            </a:r>
            <a:r>
              <a:rPr lang="fr-FR" sz="2000" baseline="0" dirty="0" err="1"/>
              <a:t>VCs</a:t>
            </a:r>
            <a:r>
              <a:rPr lang="fr-FR" sz="2000" dirty="0"/>
              <a:t>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3E7-4AA9-B6A2-BD4A324493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3E7-4AA9-B6A2-BD4A324493B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3E7-4AA9-B6A2-BD4A324493B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3E7-4AA9-B6A2-BD4A324493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Analysis!$A$3:$A$6</c:f>
              <c:strCache>
                <c:ptCount val="4"/>
                <c:pt idx="0">
                  <c:v>Not at all</c:v>
                </c:pt>
                <c:pt idx="1">
                  <c:v>Partially</c:v>
                </c:pt>
                <c:pt idx="2">
                  <c:v>Well</c:v>
                </c:pt>
                <c:pt idx="3">
                  <c:v>Very well</c:v>
                </c:pt>
              </c:strCache>
            </c:strRef>
          </c:cat>
          <c:val>
            <c:numRef>
              <c:f>Analysis!$B$3:$B$6</c:f>
              <c:numCache>
                <c:formatCode>General</c:formatCode>
                <c:ptCount val="4"/>
                <c:pt idx="0">
                  <c:v>4</c:v>
                </c:pt>
                <c:pt idx="1">
                  <c:v>18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E7-4AA9-B6A2-BD4A324493B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Have the </a:t>
            </a:r>
            <a:r>
              <a:rPr lang="fr-FR" dirty="0" err="1"/>
              <a:t>VCs</a:t>
            </a:r>
            <a:r>
              <a:rPr lang="fr-FR" dirty="0"/>
              <a:t> and COA7 </a:t>
            </a:r>
            <a:r>
              <a:rPr lang="fr-FR" dirty="0" err="1"/>
              <a:t>increased</a:t>
            </a:r>
            <a:r>
              <a:rPr lang="fr-FR" dirty="0"/>
              <a:t> collective efforts to </a:t>
            </a:r>
            <a:r>
              <a:rPr lang="fr-FR" dirty="0" err="1"/>
              <a:t>achieve</a:t>
            </a:r>
            <a:r>
              <a:rPr lang="fr-FR" dirty="0"/>
              <a:t> SDG14? </a:t>
            </a:r>
          </a:p>
        </c:rich>
      </c:tx>
      <c:layout>
        <c:manualLayout>
          <c:xMode val="edge"/>
          <c:yMode val="edge"/>
          <c:x val="9.6133161166161774E-2"/>
          <c:y val="3.7673018441687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A7D-4A0B-9EEB-DAA38F20DF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A7D-4A0B-9EEB-DAA38F20DF8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A7D-4A0B-9EEB-DAA38F20DF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Analysis!$A$11:$A$13</c:f>
              <c:strCache>
                <c:ptCount val="3"/>
                <c:pt idx="0">
                  <c:v>Not at all</c:v>
                </c:pt>
                <c:pt idx="1">
                  <c:v>Partially </c:v>
                </c:pt>
                <c:pt idx="2">
                  <c:v>A lot</c:v>
                </c:pt>
              </c:strCache>
            </c:strRef>
          </c:cat>
          <c:val>
            <c:numRef>
              <c:f>Analysis!$B$11:$B$13</c:f>
              <c:numCache>
                <c:formatCode>General</c:formatCode>
                <c:ptCount val="3"/>
                <c:pt idx="0">
                  <c:v>2</c:v>
                </c:pt>
                <c:pt idx="1">
                  <c:v>20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7D-4A0B-9EEB-DAA38F20DF8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How do you rate your experience as a VC holder and member of COA7?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DA0-4255-8DA3-B79F6D2A36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DA0-4255-8DA3-B79F6D2A36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DA0-4255-8DA3-B79F6D2A36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DA0-4255-8DA3-B79F6D2A36D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DA0-4255-8DA3-B79F6D2A36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Analysis!$A$18:$A$22</c:f>
              <c:strCache>
                <c:ptCount val="5"/>
                <c:pt idx="0">
                  <c:v>Highly beneficial</c:v>
                </c:pt>
                <c:pt idx="1">
                  <c:v>Beneficial</c:v>
                </c:pt>
                <c:pt idx="2">
                  <c:v>Neutral</c:v>
                </c:pt>
                <c:pt idx="3">
                  <c:v>Negative </c:v>
                </c:pt>
                <c:pt idx="4">
                  <c:v>Highly negative</c:v>
                </c:pt>
              </c:strCache>
            </c:strRef>
          </c:cat>
          <c:val>
            <c:numRef>
              <c:f>Analysis!$B$18:$B$22</c:f>
              <c:numCache>
                <c:formatCode>General</c:formatCode>
                <c:ptCount val="5"/>
                <c:pt idx="0">
                  <c:v>4</c:v>
                </c:pt>
                <c:pt idx="1">
                  <c:v>12</c:v>
                </c:pt>
                <c:pt idx="2">
                  <c:v>12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DA0-4255-8DA3-B79F6D2A36D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Has your engagement in COA7 increased the impact and visibility of your work?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3AA-4E4B-85D0-B91375688EC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3AA-4E4B-85D0-B91375688EC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3AA-4E4B-85D0-B91375688E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Analysis!$A$25:$A$27</c:f>
              <c:strCache>
                <c:ptCount val="3"/>
                <c:pt idx="0">
                  <c:v>Not at all</c:v>
                </c:pt>
                <c:pt idx="1">
                  <c:v>Partially</c:v>
                </c:pt>
                <c:pt idx="2">
                  <c:v>A lot</c:v>
                </c:pt>
              </c:strCache>
            </c:strRef>
          </c:cat>
          <c:val>
            <c:numRef>
              <c:f>Analysis!$B$25:$B$27</c:f>
              <c:numCache>
                <c:formatCode>General</c:formatCode>
                <c:ptCount val="3"/>
                <c:pt idx="0">
                  <c:v>6</c:v>
                </c:pt>
                <c:pt idx="1">
                  <c:v>19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3AA-4E4B-85D0-B91375688EC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E6A58-4FB4-4CC6-96D2-704E647E1F92}" type="datetimeFigureOut">
              <a:rPr lang="fr-FR" smtClean="0"/>
              <a:t>01/04/2021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99EB5-BBC7-4461-B19C-AF767D8FFB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31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DCC70-1736-4198-B3CB-0BBF381B4215}" type="datetimeFigureOut">
              <a:rPr lang="fr-FR" smtClean="0"/>
              <a:t>01/04/2021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55B3A-F9BB-419E-94F8-F6C4477A78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55B3A-F9BB-419E-94F8-F6C4477A78E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5634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55B3A-F9BB-419E-94F8-F6C4477A78E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566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55B3A-F9BB-419E-94F8-F6C4477A78E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391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Led by IOC MS in 2016, proclaimed by UNGA in 2017, with support of MS, preparation of the implementation plan, inclusive process</a:t>
            </a:r>
            <a:endParaRPr lang="en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55B3A-F9BB-419E-94F8-F6C4477A78E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713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64320-C8CE-3D44-918B-6A6D8B336FE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743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55B3A-F9BB-419E-94F8-F6C4477A78E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19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05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949" y="362662"/>
            <a:ext cx="1692368" cy="805623"/>
          </a:xfrm>
          <a:prstGeom prst="rect">
            <a:avLst/>
          </a:prstGeom>
        </p:spPr>
      </p:pic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712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FC7D-A23F-4570-8223-AB2E7932E974}" type="datetimeFigureOut">
              <a:rPr lang="fr-FR" smtClean="0"/>
              <a:t>01/04/2021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EB21-4D5A-4B7C-9025-2D81740E6D4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84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2FC7D-A23F-4570-8223-AB2E7932E974}" type="datetimeFigureOut">
              <a:rPr lang="fr-FR" smtClean="0"/>
              <a:t>01/04/2021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6EB21-4D5A-4B7C-9025-2D81740E6D4F}" type="slidenum">
              <a:rPr lang="fr-FR" smtClean="0"/>
              <a:t>‹#›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DD461B-4F7A-C34C-8AE7-B90EA00254B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283993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1D9A45-57B6-7449-8F95-627D2432D01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2833143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8897" y="63563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14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2396836" y="0"/>
            <a:ext cx="9826971" cy="6858000"/>
          </a:xfrm>
          <a:prstGeom prst="rect">
            <a:avLst/>
          </a:prstGeom>
          <a:solidFill>
            <a:srgbClr val="41B7C8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"/>
          <p:cNvSpPr/>
          <p:nvPr userDrawn="1"/>
        </p:nvSpPr>
        <p:spPr>
          <a:xfrm rot="5400000">
            <a:off x="1450717" y="3366115"/>
            <a:ext cx="1328398" cy="125771"/>
          </a:xfrm>
          <a:prstGeom prst="rect">
            <a:avLst/>
          </a:prstGeom>
          <a:solidFill>
            <a:srgbClr val="41B7C8"/>
          </a:solidFill>
          <a:ln w="12700">
            <a:solidFill>
              <a:srgbClr val="41B7C8"/>
            </a:solidFill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2557322" y="2786402"/>
            <a:ext cx="75329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7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8"/>
          <a:stretch/>
        </p:blipFill>
        <p:spPr>
          <a:xfrm>
            <a:off x="8255299" y="2786397"/>
            <a:ext cx="1161899" cy="8683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0236" y="386005"/>
            <a:ext cx="1999700" cy="95192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76250C-45F0-1F4C-A9E3-1B79FB41EB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151906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24" r:id="rId2"/>
    <p:sldLayoutId id="2147483725" r:id="rId3"/>
    <p:sldLayoutId id="2147483726" r:id="rId4"/>
    <p:sldLayoutId id="2147483727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tiff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osr.ioc-unesco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17239"/>
            <a:ext cx="76598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KEEPING THE MOMENTUM FOR OCEAN ACTION: </a:t>
            </a:r>
          </a:p>
          <a:p>
            <a:pPr algn="ctr"/>
            <a:r>
              <a:rPr lang="en-GB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Webinar series for 2021 “Implementing SDG 14 </a:t>
            </a:r>
            <a:br>
              <a:rPr lang="en-GB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-GB" sz="2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with the Communities of Ocean Action” </a:t>
            </a:r>
            <a:endParaRPr lang="en-GB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44292" y="6055793"/>
            <a:ext cx="2645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March 2021</a:t>
            </a:r>
            <a:endParaRPr lang="fr-FR" sz="36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A762A2-BDF5-A449-94A5-EB9EDDDFED2D}"/>
              </a:ext>
            </a:extLst>
          </p:cNvPr>
          <p:cNvSpPr/>
          <p:nvPr/>
        </p:nvSpPr>
        <p:spPr>
          <a:xfrm>
            <a:off x="347836" y="640491"/>
            <a:ext cx="1155829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FR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 of Action 7 – Scientific knowledge, </a:t>
            </a:r>
            <a:r>
              <a:rPr lang="en-FR" sz="2800">
                <a:solidFill>
                  <a:schemeClr val="accent4">
                    <a:lumMod val="20000"/>
                    <a:lumOff val="80000"/>
                  </a:schemeClr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br>
              <a:rPr lang="en-GB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FR" sz="2800">
                <a:solidFill>
                  <a:schemeClr val="accent4">
                    <a:lumMod val="20000"/>
                    <a:lumOff val="80000"/>
                  </a:schemeClr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capacity </a:t>
            </a:r>
            <a:r>
              <a:rPr lang="en-FR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development and transfer of marine technology</a:t>
            </a:r>
          </a:p>
          <a:p>
            <a:endParaRPr lang="en-FR" sz="1400" dirty="0">
              <a:solidFill>
                <a:schemeClr val="accent4">
                  <a:lumMod val="20000"/>
                  <a:lumOff val="80000"/>
                </a:schemeClr>
              </a:solidFill>
              <a:latin typeface="Lucida Sans Unicode" panose="020B0602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FR" sz="2800">
                <a:solidFill>
                  <a:schemeClr val="accent4">
                    <a:lumMod val="20000"/>
                    <a:lumOff val="80000"/>
                  </a:schemeClr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Co-lead</a:t>
            </a:r>
            <a:r>
              <a:rPr lang="en-GB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FR" sz="2800">
                <a:solidFill>
                  <a:schemeClr val="accent4">
                    <a:lumMod val="20000"/>
                    <a:lumOff val="80000"/>
                  </a:schemeClr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FR" sz="2800" dirty="0">
                <a:solidFill>
                  <a:schemeClr val="accent4">
                    <a:lumMod val="20000"/>
                    <a:lumOff val="80000"/>
                  </a:schemeClr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IOC / GEF </a:t>
            </a:r>
            <a:endParaRPr lang="en-FR" sz="2800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4FA5F88-8B49-054B-BF19-BE79B5902E9C}"/>
              </a:ext>
            </a:extLst>
          </p:cNvPr>
          <p:cNvSpPr txBox="1">
            <a:spLocks/>
          </p:cNvSpPr>
          <p:nvPr/>
        </p:nvSpPr>
        <p:spPr>
          <a:xfrm>
            <a:off x="802837" y="2493695"/>
            <a:ext cx="10744200" cy="30527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Basis: 600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Voluntary Commitments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VC</a:t>
            </a:r>
            <a:r>
              <a:rPr lang="en-US" dirty="0">
                <a:solidFill>
                  <a:schemeClr val="bg1"/>
                </a:solidFill>
              </a:rPr>
              <a:t>s,  2017)  </a:t>
            </a:r>
          </a:p>
          <a:p>
            <a:r>
              <a:rPr lang="en-US" dirty="0">
                <a:solidFill>
                  <a:schemeClr val="bg1"/>
                </a:solidFill>
              </a:rPr>
              <a:t>Informal survey sent to all COA7 VC holders by IOC and GEF in July 2020</a:t>
            </a:r>
          </a:p>
          <a:p>
            <a:r>
              <a:rPr lang="en-US" dirty="0">
                <a:solidFill>
                  <a:schemeClr val="bg1"/>
                </a:solidFill>
              </a:rPr>
              <a:t>34 submissions received and initial analysis undertaken</a:t>
            </a:r>
          </a:p>
          <a:p>
            <a:r>
              <a:rPr lang="en-US" dirty="0">
                <a:solidFill>
                  <a:schemeClr val="bg1"/>
                </a:solidFill>
              </a:rPr>
              <a:t>Replies from NGOs, research bodies, Foundations and private sector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26% </a:t>
            </a:r>
            <a:r>
              <a:rPr lang="en-US" b="1" dirty="0">
                <a:solidFill>
                  <a:schemeClr val="bg1"/>
                </a:solidFill>
              </a:rPr>
              <a:t>communicate or exchange internally with other Members COA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50% communicate about their VCs </a:t>
            </a:r>
            <a:r>
              <a:rPr lang="en-US" b="1" dirty="0">
                <a:solidFill>
                  <a:schemeClr val="bg1"/>
                </a:solidFill>
              </a:rPr>
              <a:t>when talking to external partners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2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98563" y="373927"/>
            <a:ext cx="7575273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impact of VCs in COA7</a:t>
            </a:r>
            <a:endParaRPr lang="fr-FR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260914"/>
              </p:ext>
            </p:extLst>
          </p:nvPr>
        </p:nvGraphicFramePr>
        <p:xfrm>
          <a:off x="-373220" y="1373907"/>
          <a:ext cx="6659420" cy="4823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9373142"/>
              </p:ext>
            </p:extLst>
          </p:nvPr>
        </p:nvGraphicFramePr>
        <p:xfrm>
          <a:off x="5984034" y="1373908"/>
          <a:ext cx="6659419" cy="4823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423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                                                                 </a:t>
            </a:r>
            <a:endParaRPr lang="fr-FR" dirty="0">
              <a:solidFill>
                <a:schemeClr val="bg1"/>
              </a:solidFill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977287"/>
              </p:ext>
            </p:extLst>
          </p:nvPr>
        </p:nvGraphicFramePr>
        <p:xfrm>
          <a:off x="-354560" y="1604818"/>
          <a:ext cx="6550087" cy="470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8217612"/>
              </p:ext>
            </p:extLst>
          </p:nvPr>
        </p:nvGraphicFramePr>
        <p:xfrm>
          <a:off x="5915608" y="1604819"/>
          <a:ext cx="6276392" cy="4702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5874984-A90B-BE42-BEEC-4827BA876AA9}"/>
              </a:ext>
            </a:extLst>
          </p:cNvPr>
          <p:cNvSpPr txBox="1"/>
          <p:nvPr/>
        </p:nvSpPr>
        <p:spPr>
          <a:xfrm>
            <a:off x="2094722" y="635321"/>
            <a:ext cx="7641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Experience of VC holders in COA7</a:t>
            </a:r>
            <a:endParaRPr lang="en-FR" sz="36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22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611" y="1355497"/>
            <a:ext cx="11547622" cy="447357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Engagement of the partners could be triggered through joint publications?</a:t>
            </a:r>
            <a:endParaRPr lang="fr-F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narrative how the COA7 has brought together the VCs.</a:t>
            </a:r>
            <a:endParaRPr lang="fr-F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 provide visibility to some of the smaller organizations, some of which are more agile and reporting progress regularly.</a:t>
            </a:r>
            <a:endParaRPr lang="fr-F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social media engagement on the VC platform.</a:t>
            </a: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a space for partnership/funding - NGOs / CSOs alone cannot raise enough required funds.</a:t>
            </a:r>
            <a:endParaRPr lang="fr-F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platform needs proper analytical tool to identify gaps, regularly report outcomes at COA level, and leverage the initial VCs investment.</a:t>
            </a:r>
            <a:endParaRPr lang="fr-F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9F45F-EF1C-9F4C-BC6D-96B786F69831}"/>
              </a:ext>
            </a:extLst>
          </p:cNvPr>
          <p:cNvSpPr txBox="1"/>
          <p:nvPr/>
        </p:nvSpPr>
        <p:spPr>
          <a:xfrm>
            <a:off x="2036618" y="290946"/>
            <a:ext cx="8115299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Some ways forward for improving impact of COA7</a:t>
            </a:r>
            <a:endParaRPr lang="en-FR" sz="28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58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F8CF08-AE15-DA45-8074-3681D53006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9" y="0"/>
            <a:ext cx="12177380" cy="901148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79EA4ECF-609A-4341-999F-0CD122E1D4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411" y="1409670"/>
            <a:ext cx="3772218" cy="504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F9B09E-8668-714E-9B96-3783E7F518A2}"/>
              </a:ext>
            </a:extLst>
          </p:cNvPr>
          <p:cNvSpPr txBox="1"/>
          <p:nvPr/>
        </p:nvSpPr>
        <p:spPr>
          <a:xfrm>
            <a:off x="1841283" y="986478"/>
            <a:ext cx="194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415988-F494-1146-8BE3-98DF67E6CB90}"/>
              </a:ext>
            </a:extLst>
          </p:cNvPr>
          <p:cNvSpPr txBox="1"/>
          <p:nvPr/>
        </p:nvSpPr>
        <p:spPr>
          <a:xfrm>
            <a:off x="6382622" y="971470"/>
            <a:ext cx="194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2020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8F49BD-AEE9-A842-AD12-C3750A03F7F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336" y="1409670"/>
            <a:ext cx="3551638" cy="504296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38E9D1-863E-5149-8642-F736F97BDC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6680" y="1409670"/>
            <a:ext cx="2894257" cy="146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03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6732E7-E4BF-B94E-885D-0B7383192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6478" y="1669964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AC2D97-50E0-944E-B759-A20D0685D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6478" y="5851439"/>
            <a:ext cx="13856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ABFB12-C8DD-7147-8E98-B6839C3C4C29}"/>
              </a:ext>
            </a:extLst>
          </p:cNvPr>
          <p:cNvSpPr/>
          <p:nvPr/>
        </p:nvSpPr>
        <p:spPr>
          <a:xfrm>
            <a:off x="3551670" y="297027"/>
            <a:ext cx="4774073" cy="3405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Clean</a:t>
            </a:r>
            <a:endParaRPr lang="en-US" sz="21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Healthy and</a:t>
            </a:r>
            <a:br>
              <a:rPr lang="en-GB" sz="21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GB" sz="21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resilient</a:t>
            </a:r>
            <a:endParaRPr lang="en-US" sz="21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Productive</a:t>
            </a:r>
            <a:endParaRPr lang="en-US" sz="21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Predicted</a:t>
            </a:r>
            <a:endParaRPr lang="en-US" sz="21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Safe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Accessible</a:t>
            </a: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Inspiring and </a:t>
            </a:r>
            <a:b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engaging </a:t>
            </a:r>
            <a:endParaRPr lang="en-GB" sz="2100" dirty="0">
              <a:solidFill>
                <a:schemeClr val="accent4">
                  <a:lumMod val="20000"/>
                  <a:lumOff val="80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1C2827D-EB4E-2948-84DB-895093ED26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724" y="632618"/>
            <a:ext cx="3934561" cy="607548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2403214-3851-EA47-A9B9-C14381C7D8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725" y="236291"/>
            <a:ext cx="3934560" cy="46063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B4D9A02-D833-A843-BB41-CC9CAB2A04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716" y="324623"/>
            <a:ext cx="2612144" cy="9922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F94286-1531-AB4F-BEA6-57B8F03ABBAC}"/>
              </a:ext>
            </a:extLst>
          </p:cNvPr>
          <p:cNvSpPr txBox="1"/>
          <p:nvPr/>
        </p:nvSpPr>
        <p:spPr>
          <a:xfrm>
            <a:off x="432715" y="4258696"/>
            <a:ext cx="57939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Ocean Decade offers </a:t>
            </a:r>
            <a:r>
              <a:rPr lang="en-FR" sz="2400">
                <a:solidFill>
                  <a:schemeClr val="accent4">
                    <a:lumMod val="20000"/>
                    <a:lumOff val="80000"/>
                  </a:schemeClr>
                </a:solidFill>
              </a:rPr>
              <a:t>an international and coordinated action </a:t>
            </a:r>
            <a:r>
              <a:rPr lang="en-FR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framework for </a:t>
            </a:r>
            <a:r>
              <a:rPr lang="en-FR" sz="2400">
                <a:solidFill>
                  <a:schemeClr val="accent4">
                    <a:lumMod val="20000"/>
                    <a:lumOff val="80000"/>
                  </a:schemeClr>
                </a:solidFill>
              </a:rPr>
              <a:t>organising present </a:t>
            </a:r>
            <a:r>
              <a:rPr lang="en-FR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and future VCs so that </a:t>
            </a:r>
            <a:r>
              <a:rPr lang="en-FR" sz="2400">
                <a:solidFill>
                  <a:schemeClr val="accent4">
                    <a:lumMod val="20000"/>
                    <a:lumOff val="80000"/>
                  </a:schemeClr>
                </a:solidFill>
              </a:rPr>
              <a:t>their </a:t>
            </a:r>
            <a:r>
              <a:rPr lang="en-GB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collective </a:t>
            </a:r>
            <a:r>
              <a:rPr lang="en-FR" sz="2400">
                <a:solidFill>
                  <a:schemeClr val="accent4">
                    <a:lumMod val="20000"/>
                    <a:lumOff val="80000"/>
                  </a:schemeClr>
                </a:solidFill>
              </a:rPr>
              <a:t>impact </a:t>
            </a:r>
            <a:r>
              <a:rPr lang="en-FR" sz="2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is greater than the sum of individual contributions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F3C581-46F5-3C48-934C-26602E634A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715" y="1843089"/>
            <a:ext cx="2612145" cy="132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00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365875"/>
            <a:ext cx="2743200" cy="365125"/>
          </a:xfrm>
          <a:prstGeom prst="rect">
            <a:avLst/>
          </a:prstGeom>
        </p:spPr>
        <p:txBody>
          <a:bodyPr/>
          <a:lstStyle/>
          <a:p>
            <a:fld id="{1C79340B-01E7-41B5-BE35-3DD52D3AA591}" type="slidenum">
              <a:rPr lang="fr-FR" smtClean="0">
                <a:solidFill>
                  <a:schemeClr val="bg1"/>
                </a:solidFill>
              </a:rPr>
              <a:t>7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6867" y="351023"/>
            <a:ext cx="5927775" cy="5622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But also take stock of GOSR2020!</a:t>
            </a:r>
            <a:endParaRPr kumimoji="0" lang="fr-FR" sz="2800" b="1" i="0" u="none" strike="noStrike" cap="none" spc="0" normalizeH="0" baseline="0" dirty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824020-DEA4-CB49-B908-9E8327166A3E}"/>
              </a:ext>
            </a:extLst>
          </p:cNvPr>
          <p:cNvSpPr txBox="1"/>
          <p:nvPr/>
        </p:nvSpPr>
        <p:spPr>
          <a:xfrm>
            <a:off x="310375" y="1320695"/>
            <a:ext cx="77922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alibri" panose="020F0502020204030204"/>
              </a:rPr>
              <a:t>250 pages serving as a resource for policymakers, academics and other stakeholders seeking to assess progress towards the Sustainable Development Goals of the UN 2030 Agenda</a:t>
            </a:r>
          </a:p>
          <a:p>
            <a:endParaRPr lang="en-GB" sz="2800" b="1" dirty="0">
              <a:solidFill>
                <a:schemeClr val="bg1"/>
              </a:solidFill>
              <a:latin typeface="Calibri" panose="020F0502020204030204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Calibri" panose="020F0502020204030204"/>
              </a:rPr>
              <a:t>Executive Summary – highlighting some of the </a:t>
            </a:r>
            <a:br>
              <a:rPr lang="en-GB" sz="2800" b="1" dirty="0">
                <a:solidFill>
                  <a:schemeClr val="bg1"/>
                </a:solidFill>
                <a:latin typeface="Calibri" panose="020F0502020204030204"/>
              </a:rPr>
            </a:br>
            <a:r>
              <a:rPr lang="en-GB" sz="2800" b="1" dirty="0">
                <a:solidFill>
                  <a:schemeClr val="bg1"/>
                </a:solidFill>
                <a:latin typeface="Calibri" panose="020F0502020204030204"/>
              </a:rPr>
              <a:t>key findings and main conclusions (all UNESCO languages)</a:t>
            </a:r>
          </a:p>
          <a:p>
            <a:endParaRPr lang="en-GB" sz="2800" b="1" dirty="0">
              <a:solidFill>
                <a:schemeClr val="bg1"/>
              </a:solidFill>
              <a:latin typeface="Calibri" panose="020F0502020204030204"/>
            </a:endParaRPr>
          </a:p>
          <a:p>
            <a:endParaRPr lang="en-GB" sz="2800" b="1" dirty="0">
              <a:solidFill>
                <a:schemeClr val="bg1"/>
              </a:solidFill>
              <a:latin typeface="Calibri" panose="020F0502020204030204"/>
            </a:endParaRPr>
          </a:p>
          <a:p>
            <a:endParaRPr lang="en-GB" sz="28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233FC1-1412-6D4C-8CA4-08142F0831C4}"/>
              </a:ext>
            </a:extLst>
          </p:cNvPr>
          <p:cNvSpPr txBox="1"/>
          <p:nvPr/>
        </p:nvSpPr>
        <p:spPr>
          <a:xfrm>
            <a:off x="496985" y="5216113"/>
            <a:ext cx="6050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/>
              </a:rPr>
              <a:t>GOSR portal –  </a:t>
            </a:r>
            <a:r>
              <a:rPr lang="en-GB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https://gosr.ioc-unesco.org/</a:t>
            </a:r>
            <a:r>
              <a:rPr lang="en-GB" sz="2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/>
              </a:rPr>
              <a:t> </a:t>
            </a:r>
          </a:p>
          <a:p>
            <a:endParaRPr lang="en-GB" sz="2400" b="1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/>
            </a:endParaRPr>
          </a:p>
          <a:p>
            <a:endParaRPr lang="en-GB" sz="2400" b="1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A2D85D-8261-BA4C-849F-91010B5EBF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425" y="0"/>
            <a:ext cx="4503576" cy="687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06289"/>
      </p:ext>
    </p:extLst>
  </p:cSld>
  <p:clrMapOvr>
    <a:masterClrMapping/>
  </p:clrMapOvr>
</p:sld>
</file>

<file path=ppt/theme/theme1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5861</TotalTime>
  <Words>427</Words>
  <Application>Microsoft Office PowerPoint</Application>
  <PresentationFormat>Widescreen</PresentationFormat>
  <Paragraphs>50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Lucida Sans Unicode</vt:lpstr>
      <vt:lpstr>8_Custom Design</vt:lpstr>
      <vt:lpstr>PowerPoint Presentation</vt:lpstr>
      <vt:lpstr>The impact of VCs in COA7</vt:lpstr>
      <vt:lpstr>                                                                  </vt:lpstr>
      <vt:lpstr>PowerPoint Presentation</vt:lpstr>
      <vt:lpstr>PowerPoint Presentation</vt:lpstr>
      <vt:lpstr>PowerPoint Presentation</vt:lpstr>
      <vt:lpstr>PowerPoint Presentation</vt:lpstr>
    </vt:vector>
  </TitlesOfParts>
  <Manager/>
  <Company>UNESCO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Tesan, Maeva</dc:creator>
  <cp:keywords/>
  <dc:description/>
  <cp:lastModifiedBy>Florina Lepadatu</cp:lastModifiedBy>
  <cp:revision>141</cp:revision>
  <dcterms:created xsi:type="dcterms:W3CDTF">2019-09-03T09:02:06Z</dcterms:created>
  <dcterms:modified xsi:type="dcterms:W3CDTF">2021-04-01T13:10:54Z</dcterms:modified>
  <cp:category/>
</cp:coreProperties>
</file>